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4632F34D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56" r:id="rId2"/>
    <p:sldId id="274" r:id="rId3"/>
    <p:sldId id="276" r:id="rId4"/>
    <p:sldId id="281" r:id="rId5"/>
    <p:sldId id="268" r:id="rId6"/>
    <p:sldId id="277" r:id="rId7"/>
    <p:sldId id="1463" r:id="rId8"/>
    <p:sldId id="1472" r:id="rId9"/>
    <p:sldId id="27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32C803-A082-B570-B788-220410C253E5}" name="Amanda Tamagni" initials="AT" userId="vH9JYTri62XR+KW4UapJn1QqeEbwxlsCGplkF8Mk/zI=" providerId="None"/>
  <p188:author id="{8AC7B144-4DE0-C1FC-FB01-8B2955800872}" name="Amanda Tamagni" initials="AT" userId="S::amanda53@usf.edu::178940cd-302e-4b09-8cf7-8abf8dfe4293" providerId="AD"/>
  <p188:author id="{9FC3AC47-12FC-4A79-0E8F-DC1E3850842A}" name="Riddle, Andrea" initials="" userId="S::andrea.riddle@vanderbilt.edu::f82444ba-c0fd-4794-a2b8-f17112e6f789" providerId="AD"/>
  <p188:author id="{85A77B4E-DD5C-F054-C0A2-3E91BC660707}" name="Andrea Riddle" initials="AR" userId="UxSW8zhE6I0H+/BKOI/h8fiUMKGZnZQDCZzlLOd6OZ4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A7F45-636C-4EA3-AAD7-66ED46282A51}" v="1" dt="2025-07-23T15:31:05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90"/>
    <p:restoredTop sz="67147"/>
  </p:normalViewPr>
  <p:slideViewPr>
    <p:cSldViewPr snapToGrid="0">
      <p:cViewPr varScale="1">
        <p:scale>
          <a:sx n="74" d="100"/>
          <a:sy n="74" d="100"/>
        </p:scale>
        <p:origin x="12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00_4632F3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A1075E4-D810-44C8-98C9-032C5F66EDB7}" authorId="{0D32C803-A082-B570-B788-220410C253E5}" created="2025-07-23T15:31:05.374">
    <pc:sldMkLst xmlns:pc="http://schemas.microsoft.com/office/powerpoint/2013/main/command">
      <pc:docMk/>
      <pc:sldMk cId="1177744205" sldId="256"/>
    </pc:sldMkLst>
    <p188:txBody>
      <a:bodyPr/>
      <a:lstStyle/>
      <a:p>
        <a:r>
          <a:rPr lang="en-US"/>
          <a:t>This power point is intended to be an example of how a routine or "regular" session may be structured. The first few sessions are very heavy on logistics. This is more about what the coaches need. If this is too confusing, I am open to combining them. Just let me know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F5BDF-3B69-414A-9585-C9203BD8C61B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7A554-9B78-4981-9D32-D8E4A148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7A554-9B78-4981-9D32-D8E4A1485A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7A554-9B78-4981-9D32-D8E4A1485A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2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Share a win from your work or personal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7A554-9B78-4981-9D32-D8E4A1485A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9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Amanda</a:t>
            </a:r>
          </a:p>
          <a:p>
            <a:r>
              <a:rPr lang="en-US" dirty="0"/>
              <a:t>Welcome, Celebrations, Check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7A554-9B78-4981-9D32-D8E4A1485A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Review norms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7A554-9B78-4981-9D32-D8E4A1485A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4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Amanda</a:t>
            </a:r>
          </a:p>
          <a:p>
            <a:endParaRPr lang="en-US" b="1" dirty="0"/>
          </a:p>
          <a:p>
            <a:r>
              <a:rPr lang="en-US" dirty="0">
                <a:latin typeface="Calibri"/>
                <a:ea typeface="Calibri"/>
                <a:cs typeface="Calibri"/>
              </a:rPr>
              <a:t>Share Adrienne’s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7A554-9B78-4981-9D32-D8E4A1485A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7A554-9B78-4981-9D32-D8E4A1485A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4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7A554-9B78-4981-9D32-D8E4A1485A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2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2597" y="690113"/>
            <a:ext cx="5436516" cy="273635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6713" y="3817398"/>
            <a:ext cx="7772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713" y="4132385"/>
            <a:ext cx="7772400" cy="1731702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6713" y="3817398"/>
            <a:ext cx="7772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149" y="391915"/>
            <a:ext cx="3794698" cy="35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3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4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1E6532-75D8-4DCF-A063-73CB9477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170"/>
            <a:ext cx="10515600" cy="7712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83A5-BD8F-4AE0-872C-57F942EB3E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0"/>
            <a:ext cx="10515600" cy="4305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202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ackpack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DD7FF72-BA16-0244-AFBA-A1EDC53F61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999" y="1261595"/>
            <a:ext cx="4189048" cy="3776569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003366"/>
                </a:solidFill>
                <a:latin typeface="+mn-lt"/>
              </a:defRPr>
            </a:lvl1pPr>
          </a:lstStyle>
          <a:p>
            <a:r>
              <a:rPr lang="en-US"/>
              <a:t>Click to edit section title text</a:t>
            </a:r>
          </a:p>
        </p:txBody>
      </p:sp>
    </p:spTree>
    <p:extLst>
      <p:ext uri="{BB962C8B-B14F-4D97-AF65-F5344CB8AC3E}">
        <p14:creationId xmlns:p14="http://schemas.microsoft.com/office/powerpoint/2010/main" val="3805895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F9E6FB-0A84-6057-0EA2-CFA28FE59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997" y="1487394"/>
            <a:ext cx="10160004" cy="745864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03366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0D918-1710-302B-87D3-D373FA531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576" y="433301"/>
            <a:ext cx="920750" cy="920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273ED8-8165-ECEC-A0AE-D5A83346C4DA}"/>
              </a:ext>
            </a:extLst>
          </p:cNvPr>
          <p:cNvSpPr txBox="1"/>
          <p:nvPr userDrawn="1"/>
        </p:nvSpPr>
        <p:spPr>
          <a:xfrm>
            <a:off x="1737326" y="632066"/>
            <a:ext cx="309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003366"/>
                </a:solidFill>
              </a:rPr>
              <a:t>Activity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98D0C23B-9B5B-8A55-75B6-2B1E2E55E2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0158" y="2454209"/>
            <a:ext cx="4815843" cy="3244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DB01511-D0A3-49E4-B21C-39D23078D3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8781" y="2466158"/>
            <a:ext cx="5099423" cy="3232277"/>
          </a:xfrm>
          <a:prstGeom prst="rect">
            <a:avLst/>
          </a:prstGeom>
        </p:spPr>
        <p:txBody>
          <a:bodyPr lIns="0" tIns="0" rIns="0" bIns="0" anchor="t" anchorCtr="0"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8835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37A7-52FA-4B49-BFF7-0ECB24588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998" y="365126"/>
            <a:ext cx="10160004" cy="1015440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03366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3713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37A7-52FA-4B49-BFF7-0ECB2458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98" y="365126"/>
            <a:ext cx="10285048" cy="1015440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03366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A628C28-8AE0-4538-8F0D-34A6ACB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5998" y="1670104"/>
            <a:ext cx="10285048" cy="39839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99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BC Coach Compete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2DA7ED5-0732-EF9F-6333-EF3597600A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0488" y="1531599"/>
            <a:ext cx="10310558" cy="1644051"/>
          </a:xfrm>
          <a:prstGeom prst="rect">
            <a:avLst/>
          </a:prstGeom>
          <a:solidFill>
            <a:srgbClr val="003366"/>
          </a:solidFill>
          <a:ln w="38100">
            <a:noFill/>
          </a:ln>
        </p:spPr>
        <p:txBody>
          <a:bodyPr lIns="182880" tIns="182880" rIns="182880" bIns="182880" anchor="ctr" anchorCtr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F0D108-700B-C484-F42B-E3E2ED584B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488" y="3384469"/>
            <a:ext cx="10310558" cy="1774454"/>
          </a:xfrm>
          <a:prstGeom prst="rect">
            <a:avLst/>
          </a:prstGeom>
          <a:noFill/>
          <a:ln w="38100">
            <a:noFill/>
          </a:ln>
        </p:spPr>
        <p:txBody>
          <a:bodyPr lIns="182880" tIns="182880" rIns="182880" bIns="182880" anchor="ctr" anchorCtr="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C87CA2-A9B1-BB5F-0417-93FD5DC80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998" y="365126"/>
            <a:ext cx="10285048" cy="1015440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03366"/>
                </a:solidFill>
                <a:latin typeface="+mn-lt"/>
              </a:defRPr>
            </a:lvl1pPr>
          </a:lstStyle>
          <a:p>
            <a:r>
              <a:rPr lang="en-US"/>
              <a:t>Competency Title</a:t>
            </a:r>
          </a:p>
        </p:txBody>
      </p:sp>
    </p:spTree>
    <p:extLst>
      <p:ext uri="{BB962C8B-B14F-4D97-AF65-F5344CB8AC3E}">
        <p14:creationId xmlns:p14="http://schemas.microsoft.com/office/powerpoint/2010/main" val="2742188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1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12" name="Funding Statement"/>
          <p:cNvSpPr/>
          <p:nvPr/>
        </p:nvSpPr>
        <p:spPr>
          <a:xfrm>
            <a:off x="838203" y="2446009"/>
            <a:ext cx="55157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contents of this presentation were developed under a grant from the U.S. Department of Education, </a:t>
            </a:r>
            <a:b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#H326B170003. However, those contents do not necessarily represent the policy of the U.S. Department of Education, and you should not assume endorsement by the Federal Government. Project officer, Jennifer </a:t>
            </a:r>
            <a:r>
              <a:rPr lang="en-US" sz="20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Tschantz</a:t>
            </a: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IDEAs that Work. Office of Special Education Program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89" y="3121429"/>
            <a:ext cx="2667758" cy="18192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2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0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0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6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3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0DD09-0360-4660-A7E9-639A85444962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1FFB-7B45-45C1-AF6D-08261556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0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4" r:id="rId1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4632F34D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coladelsol6.blogspot.com/2020/03/english-activities-school-closed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entury Gothic"/>
              </a:rPr>
              <a:t>PBC Weekly Coach Support Meeting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42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6ACB-F600-3694-D98D-9FB27B2B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9"/>
            <a:ext cx="10515600" cy="1325563"/>
          </a:xfrm>
        </p:spPr>
        <p:txBody>
          <a:bodyPr/>
          <a:lstStyle/>
          <a:p>
            <a:r>
              <a:rPr lang="en-US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A0FE-6984-C2B6-E9E2-17DEFFEE8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312242"/>
            <a:ext cx="11223517" cy="478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Next Steps for Coaches:</a:t>
            </a:r>
          </a:p>
          <a:p>
            <a:pPr lvl="1">
              <a:buClr>
                <a:srgbClr val="75BD43"/>
              </a:buClr>
            </a:pPr>
            <a:r>
              <a:rPr lang="en-US" dirty="0"/>
              <a:t>Keep being Amazing! </a:t>
            </a:r>
          </a:p>
          <a:p>
            <a:r>
              <a:rPr lang="en-US" dirty="0">
                <a:latin typeface="Arial"/>
                <a:cs typeface="Arial"/>
              </a:rPr>
              <a:t>Future Meeting Dates and Times: </a:t>
            </a:r>
            <a:endParaRPr lang="en-US" dirty="0">
              <a:solidFill>
                <a:srgbClr val="2B3D50"/>
              </a:solidFill>
              <a:latin typeface="Arial"/>
              <a:cs typeface="Arial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6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8762-53C1-6DC7-F57B-CD658815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Century Gothic" panose="020B0502020202020204" pitchFamily="34" charset="0"/>
                <a:ea typeface="+mj-ea"/>
                <a:cs typeface="+mj-cs"/>
              </a:rPr>
              <a:t>Check In : How are you feeling today?</a:t>
            </a:r>
          </a:p>
        </p:txBody>
      </p:sp>
    </p:spTree>
    <p:extLst>
      <p:ext uri="{BB962C8B-B14F-4D97-AF65-F5344CB8AC3E}">
        <p14:creationId xmlns:p14="http://schemas.microsoft.com/office/powerpoint/2010/main" val="225530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8762-53C1-6DC7-F57B-CD658815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Celebrations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27AAA-1E36-62BC-3BEB-F467712E2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47" y="1992420"/>
            <a:ext cx="5521182" cy="28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0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8762-53C1-6DC7-F57B-CD658815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7CDC4-912E-4F1F-DA56-EC4C97E71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71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Welcome &amp; Celebrations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Agenda and Norms/Aspirations Review</a:t>
            </a:r>
          </a:p>
          <a:p>
            <a:r>
              <a:rPr lang="en-US" dirty="0">
                <a:latin typeface="Arial"/>
                <a:cs typeface="Arial"/>
              </a:rPr>
              <a:t>Coaches Check-in</a:t>
            </a:r>
          </a:p>
          <a:p>
            <a:r>
              <a:rPr lang="en-US" dirty="0">
                <a:latin typeface="Arial"/>
                <a:cs typeface="Arial"/>
              </a:rPr>
              <a:t>Just In Time Support: Questions and Brainstorming</a:t>
            </a:r>
          </a:p>
          <a:p>
            <a:r>
              <a:rPr lang="en-US" dirty="0">
                <a:latin typeface="Arial"/>
                <a:cs typeface="Arial"/>
              </a:rPr>
              <a:t>Coach Focus</a:t>
            </a:r>
          </a:p>
          <a:p>
            <a:r>
              <a:rPr lang="en-US" dirty="0">
                <a:latin typeface="Arial"/>
                <a:cs typeface="Arial"/>
              </a:rPr>
              <a:t>Pyramid </a:t>
            </a:r>
            <a:r>
              <a:rPr lang="en-US">
                <a:latin typeface="Arial"/>
                <a:cs typeface="Arial"/>
              </a:rPr>
              <a:t>Practices Focus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Fidelity Feedback </a:t>
            </a:r>
          </a:p>
          <a:p>
            <a:r>
              <a:rPr lang="en-US" dirty="0">
                <a:latin typeface="Arial"/>
                <a:cs typeface="Arial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3689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orn with a face&#10;&#10;Description automatically generated">
            <a:extLst>
              <a:ext uri="{FF2B5EF4-FFF2-40B4-BE49-F238E27FC236}">
                <a16:creationId xmlns:a16="http://schemas.microsoft.com/office/drawing/2014/main" id="{91732DE4-0FFF-3766-C5B6-EBC5D86E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70"/>
          <a:stretch/>
        </p:blipFill>
        <p:spPr>
          <a:xfrm>
            <a:off x="1609725" y="1123950"/>
            <a:ext cx="1162052" cy="1590675"/>
          </a:xfrm>
          <a:prstGeom prst="rect">
            <a:avLst/>
          </a:prstGeom>
        </p:spPr>
      </p:pic>
      <p:pic>
        <p:nvPicPr>
          <p:cNvPr id="3" name="Picture 2" descr="A corn and grapes on the cob&#10;&#10;Description automatically generated">
            <a:extLst>
              <a:ext uri="{FF2B5EF4-FFF2-40B4-BE49-F238E27FC236}">
                <a16:creationId xmlns:a16="http://schemas.microsoft.com/office/drawing/2014/main" id="{F630814B-1081-BC6A-82E1-551340F31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278" y="447916"/>
            <a:ext cx="4305300" cy="2844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CBB8F-7150-8F57-DBE6-2FE83556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352425"/>
            <a:ext cx="10515600" cy="1325563"/>
          </a:xfrm>
        </p:spPr>
        <p:txBody>
          <a:bodyPr/>
          <a:lstStyle/>
          <a:p>
            <a:r>
              <a:rPr lang="en-US" dirty="0"/>
              <a:t>Norms &amp; Aspirations</a:t>
            </a:r>
          </a:p>
        </p:txBody>
      </p:sp>
      <p:pic>
        <p:nvPicPr>
          <p:cNvPr id="10" name="Picture 9" descr="Cartoon grapes with a face and a leaf&#10;&#10;Description automatically generated">
            <a:extLst>
              <a:ext uri="{FF2B5EF4-FFF2-40B4-BE49-F238E27FC236}">
                <a16:creationId xmlns:a16="http://schemas.microsoft.com/office/drawing/2014/main" id="{C366A358-D5F1-A085-CA68-CF1050447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08" y="1028700"/>
            <a:ext cx="1495425" cy="168592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B7CDC4-912E-4F1F-DA56-EC4C97E711E1}"/>
              </a:ext>
            </a:extLst>
          </p:cNvPr>
          <p:cNvSpPr>
            <a:spLocks noGrp="1"/>
          </p:cNvSpPr>
          <p:nvPr/>
        </p:nvSpPr>
        <p:spPr>
          <a:xfrm>
            <a:off x="3249460" y="2072258"/>
            <a:ext cx="5504014" cy="29998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Arial"/>
                <a:cs typeface="Arial"/>
              </a:rPr>
              <a:t>Stay curious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/>
                <a:cs typeface="Arial"/>
              </a:rPr>
              <a:t>Assume positive intent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/>
                <a:cs typeface="Arial"/>
              </a:rPr>
              <a:t>Step in / step back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/>
                <a:cs typeface="Arial"/>
              </a:rPr>
              <a:t>Notice without judging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/>
                <a:cs typeface="Arial"/>
              </a:rPr>
              <a:t>Have FUN!</a:t>
            </a:r>
          </a:p>
        </p:txBody>
      </p:sp>
      <p:pic>
        <p:nvPicPr>
          <p:cNvPr id="5" name="Picture 4" descr="A cartoon of a corn cob&#10;&#10;Description automatically generated">
            <a:extLst>
              <a:ext uri="{FF2B5EF4-FFF2-40B4-BE49-F238E27FC236}">
                <a16:creationId xmlns:a16="http://schemas.microsoft.com/office/drawing/2014/main" id="{BE126F34-4AC7-3EFC-2CE0-B84145434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" y="31898"/>
            <a:ext cx="3012649" cy="350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6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CB3E-E669-5B87-C336-E672AA49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Coaches 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F79BA-DBEA-3426-A0BB-5680379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911"/>
            <a:ext cx="10515600" cy="4526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Things you want to make sure we cover today?</a:t>
            </a:r>
            <a:endParaRPr lang="en-US" dirty="0"/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18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14F1-2A46-1597-59ED-FA8741E4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Just in time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5389-17AF-A4A1-60DB-290BAF84A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2387600"/>
            <a:ext cx="2657475" cy="1684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Questions and Brainstorming</a:t>
            </a:r>
            <a:endParaRPr lang="en-US" dirty="0"/>
          </a:p>
        </p:txBody>
      </p:sp>
      <p:pic>
        <p:nvPicPr>
          <p:cNvPr id="4" name="Picture 3" descr="Question mark against red wall">
            <a:extLst>
              <a:ext uri="{FF2B5EF4-FFF2-40B4-BE49-F238E27FC236}">
                <a16:creationId xmlns:a16="http://schemas.microsoft.com/office/drawing/2014/main" id="{C145D44C-F04F-2DB2-FA7F-232732A2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25" y="2227361"/>
            <a:ext cx="6581775" cy="39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0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9CED-249C-74AF-A92D-8359B728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Fidelity Feedback</a:t>
            </a:r>
            <a:endParaRPr lang="en-US" dirty="0"/>
          </a:p>
        </p:txBody>
      </p:sp>
      <p:pic>
        <p:nvPicPr>
          <p:cNvPr id="10" name="Content Placeholder 9" descr="A colorful text with flowers and symbols&#10;&#10;AI-generated content may be incorrect.">
            <a:extLst>
              <a:ext uri="{FF2B5EF4-FFF2-40B4-BE49-F238E27FC236}">
                <a16:creationId xmlns:a16="http://schemas.microsoft.com/office/drawing/2014/main" id="{B056BEB0-4A69-E6E9-DEAD-9E5CE2B2D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48125" y="1381125"/>
            <a:ext cx="4095750" cy="409575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FE8F31-2221-AEA9-D97D-120421775F50}"/>
              </a:ext>
            </a:extLst>
          </p:cNvPr>
          <p:cNvSpPr txBox="1"/>
          <p:nvPr/>
        </p:nvSpPr>
        <p:spPr>
          <a:xfrm>
            <a:off x="4857750" y="5640388"/>
            <a:ext cx="2692400" cy="32702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335900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0E20-DC58-C2A1-C5DC-C084E6C9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0EFB-8FE1-CFE0-8BAB-11DC488FA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91" y="4952267"/>
            <a:ext cx="3067782" cy="1079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spcBef>
                <a:spcPts val="0"/>
              </a:spcBef>
            </a:pPr>
            <a:endParaRPr lang="en-US" dirty="0">
              <a:solidFill>
                <a:schemeClr val="tx1"/>
              </a:solidFill>
              <a:effectLst/>
              <a:latin typeface="+mn-lt"/>
            </a:endParaRPr>
          </a:p>
          <a:p>
            <a:pPr lvl="1">
              <a:spcBef>
                <a:spcPts val="0"/>
              </a:spcBef>
            </a:pPr>
            <a:endParaRPr lang="en-US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985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CPMI">
  <a:themeElements>
    <a:clrScheme name="NCPMI">
      <a:dk1>
        <a:srgbClr val="000000"/>
      </a:dk1>
      <a:lt1>
        <a:sysClr val="window" lastClr="FFFFFF"/>
      </a:lt1>
      <a:dk2>
        <a:srgbClr val="2B3D50"/>
      </a:dk2>
      <a:lt2>
        <a:srgbClr val="E7E6E6"/>
      </a:lt2>
      <a:accent1>
        <a:srgbClr val="DB6327"/>
      </a:accent1>
      <a:accent2>
        <a:srgbClr val="008EA9"/>
      </a:accent2>
      <a:accent3>
        <a:srgbClr val="A5A5A5"/>
      </a:accent3>
      <a:accent4>
        <a:srgbClr val="75BD43"/>
      </a:accent4>
      <a:accent5>
        <a:srgbClr val="FFD100"/>
      </a:accent5>
      <a:accent6>
        <a:srgbClr val="2B3D50"/>
      </a:accent6>
      <a:hlink>
        <a:srgbClr val="008EA9"/>
      </a:hlink>
      <a:folHlink>
        <a:srgbClr val="DB632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ekly_Coach_Support_Meeting_Template_routine" id="{7B9F43DD-32F9-4439-9F70-519FD701AD2C}" vid="{BF37F91A-68DC-4234-A74B-E14882646D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41bf7de-e2e5-46df-8d67-82607df9deaa}" enabled="0" method="" siteId="{741bf7de-e2e5-46df-8d67-82607df9de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Weekly_Coach_Support_Meeting_Template_routine (1)</Template>
  <TotalTime>2</TotalTime>
  <Words>144</Words>
  <Application>Microsoft Office PowerPoint</Application>
  <PresentationFormat>Widescreen</PresentationFormat>
  <Paragraphs>47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NCPMI</vt:lpstr>
      <vt:lpstr>PBC Weekly Coach Support Meeting  </vt:lpstr>
      <vt:lpstr>Check In : How are you feeling today?</vt:lpstr>
      <vt:lpstr>Celebrations</vt:lpstr>
      <vt:lpstr>Agenda</vt:lpstr>
      <vt:lpstr>Norms &amp; Aspirations</vt:lpstr>
      <vt:lpstr>Coaches Check-In</vt:lpstr>
      <vt:lpstr>Just in time Support</vt:lpstr>
      <vt:lpstr>Fidelity Feedback</vt:lpstr>
      <vt:lpstr>Resources</vt:lpstr>
      <vt:lpstr>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Tamagni</dc:creator>
  <cp:lastModifiedBy>Amanda Tamagni</cp:lastModifiedBy>
  <cp:revision>3</cp:revision>
  <dcterms:created xsi:type="dcterms:W3CDTF">2025-07-08T19:32:21Z</dcterms:created>
  <dcterms:modified xsi:type="dcterms:W3CDTF">2025-07-23T15:31:05Z</dcterms:modified>
</cp:coreProperties>
</file>